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theme+xml" PartName="/ppt/theme/theme8.xml"/>
  <Override ContentType="application/vnd.openxmlformats-officedocument.theme+xml" PartName="/ppt/theme/theme9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1" r:id="rId4"/>
    <p:sldMasterId id="2147483674" r:id="rId5"/>
    <p:sldMasterId id="2147483687" r:id="rId6"/>
    <p:sldMasterId id="2147483700" r:id="rId7"/>
    <p:sldMasterId id="2147483713" r:id="rId8"/>
    <p:sldMasterId id="2147483726" r:id="rId9"/>
    <p:sldMasterId id="2147483739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</p:sldIdLst>
  <p:sldSz cy="8229600" cx="14630400"/>
  <p:notesSz cx="8229600" cy="14630400"/>
  <p:embeddedFontLst>
    <p:embeddedFont>
      <p:font typeface="Inconsolata"/>
      <p:regular r:id="rId20"/>
      <p:bold r:id="rId21"/>
    </p:embeddedFont>
    <p:embeddedFont>
      <p:font typeface="Montserrat Black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iRyj/m/wqNygxdCzGv0DYqIhao2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consolata-regular.fntdata"/><Relationship Id="rId11" Type="http://schemas.openxmlformats.org/officeDocument/2006/relationships/notesMaster" Target="notesMasters/notesMaster1.xml"/><Relationship Id="rId22" Type="http://schemas.openxmlformats.org/officeDocument/2006/relationships/font" Target="fonts/MontserratBlack-bold.fntdata"/><Relationship Id="rId10" Type="http://schemas.openxmlformats.org/officeDocument/2006/relationships/slideMaster" Target="slideMasters/slideMaster8.xml"/><Relationship Id="rId21" Type="http://schemas.openxmlformats.org/officeDocument/2006/relationships/font" Target="fonts/Inconsolata-bold.fntdata"/><Relationship Id="rId13" Type="http://schemas.openxmlformats.org/officeDocument/2006/relationships/slide" Target="slides/slide2.xml"/><Relationship Id="rId24" Type="http://customschemas.google.com/relationships/presentationmetadata" Target="metadata"/><Relationship Id="rId12" Type="http://schemas.openxmlformats.org/officeDocument/2006/relationships/slide" Target="slides/slide1.xml"/><Relationship Id="rId23" Type="http://schemas.openxmlformats.org/officeDocument/2006/relationships/font" Target="fonts/MontserratBlack-boldItalic.fntdata"/><Relationship Id="rId1" Type="http://schemas.openxmlformats.org/officeDocument/2006/relationships/theme" Target="theme/theme9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Master" Target="slideMasters/slideMaster7.xml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5" Type="http://schemas.openxmlformats.org/officeDocument/2006/relationships/slideMaster" Target="slideMasters/slideMaster3.xml"/><Relationship Id="rId19" Type="http://schemas.openxmlformats.org/officeDocument/2006/relationships/slide" Target="slides/slide8.xml"/><Relationship Id="rId6" Type="http://schemas.openxmlformats.org/officeDocument/2006/relationships/slideMaster" Target="slideMasters/slideMaster4.xml"/><Relationship Id="rId18" Type="http://schemas.openxmlformats.org/officeDocument/2006/relationships/slide" Target="slides/slide7.xml"/><Relationship Id="rId7" Type="http://schemas.openxmlformats.org/officeDocument/2006/relationships/slideMaster" Target="slideMasters/slideMaster5.xml"/><Relationship Id="rId8" Type="http://schemas.openxmlformats.org/officeDocument/2006/relationships/slideMaster" Target="slideMasters/slideMaster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3" name="Google Shape;443;p1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1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5" name="Google Shape;455;p2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2" name="Google Shape;472;p3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3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3" name="Google Shape;483;p4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4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7" name="Google Shape;507;p5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5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4" name="Google Shape;524;p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7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4" name="Google Shape;544;p7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7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8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2" name="Google Shape;562;p8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8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3"/>
          <p:cNvSpPr txBox="1"/>
          <p:nvPr>
            <p:ph idx="1"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3"/>
          <p:cNvSpPr txBox="1"/>
          <p:nvPr>
            <p:ph idx="2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4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4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4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4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4"/>
          <p:cNvSpPr txBox="1"/>
          <p:nvPr>
            <p:ph idx="4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5"/>
          <p:cNvSpPr txBox="1"/>
          <p:nvPr>
            <p:ph idx="1"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5"/>
          <p:cNvSpPr txBox="1"/>
          <p:nvPr>
            <p:ph idx="2"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5"/>
          <p:cNvSpPr txBox="1"/>
          <p:nvPr>
            <p:ph idx="3"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5"/>
          <p:cNvSpPr txBox="1"/>
          <p:nvPr>
            <p:ph idx="4"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5"/>
          <p:cNvSpPr txBox="1"/>
          <p:nvPr>
            <p:ph idx="5"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35"/>
          <p:cNvSpPr txBox="1"/>
          <p:nvPr>
            <p:ph idx="6"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6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6"/>
          <p:cNvSpPr txBox="1"/>
          <p:nvPr>
            <p:ph idx="1"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7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8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8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8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0"/>
          <p:cNvSpPr txBox="1"/>
          <p:nvPr>
            <p:ph idx="1"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41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41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41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5"/>
          <p:cNvSpPr txBox="1"/>
          <p:nvPr>
            <p:ph idx="1"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2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2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42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42"/>
          <p:cNvSpPr txBox="1"/>
          <p:nvPr>
            <p:ph idx="3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43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43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43"/>
          <p:cNvSpPr txBox="1"/>
          <p:nvPr>
            <p:ph idx="3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4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44"/>
          <p:cNvSpPr txBox="1"/>
          <p:nvPr>
            <p:ph idx="1"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44"/>
          <p:cNvSpPr txBox="1"/>
          <p:nvPr>
            <p:ph idx="2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45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45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45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45"/>
          <p:cNvSpPr txBox="1"/>
          <p:nvPr>
            <p:ph idx="4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6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46"/>
          <p:cNvSpPr txBox="1"/>
          <p:nvPr>
            <p:ph idx="1"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46"/>
          <p:cNvSpPr txBox="1"/>
          <p:nvPr>
            <p:ph idx="2"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46"/>
          <p:cNvSpPr txBox="1"/>
          <p:nvPr>
            <p:ph idx="3"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46"/>
          <p:cNvSpPr txBox="1"/>
          <p:nvPr>
            <p:ph idx="4"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46"/>
          <p:cNvSpPr txBox="1"/>
          <p:nvPr>
            <p:ph idx="5"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46"/>
          <p:cNvSpPr txBox="1"/>
          <p:nvPr>
            <p:ph idx="6"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47"/>
          <p:cNvSpPr txBox="1"/>
          <p:nvPr>
            <p:ph idx="1"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8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48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49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49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0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6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6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1"/>
          <p:cNvSpPr txBox="1"/>
          <p:nvPr>
            <p:ph idx="1"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2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52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52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52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3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53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53"/>
          <p:cNvSpPr txBox="1"/>
          <p:nvPr>
            <p:ph idx="3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4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54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54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54"/>
          <p:cNvSpPr txBox="1"/>
          <p:nvPr>
            <p:ph idx="3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55"/>
          <p:cNvSpPr txBox="1"/>
          <p:nvPr>
            <p:ph idx="1"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55"/>
          <p:cNvSpPr txBox="1"/>
          <p:nvPr>
            <p:ph idx="2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6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56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56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56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56"/>
          <p:cNvSpPr txBox="1"/>
          <p:nvPr>
            <p:ph idx="4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57"/>
          <p:cNvSpPr txBox="1"/>
          <p:nvPr>
            <p:ph idx="1"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57"/>
          <p:cNvSpPr txBox="1"/>
          <p:nvPr>
            <p:ph idx="2"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57"/>
          <p:cNvSpPr txBox="1"/>
          <p:nvPr>
            <p:ph idx="3"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57"/>
          <p:cNvSpPr txBox="1"/>
          <p:nvPr>
            <p:ph idx="4"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57"/>
          <p:cNvSpPr txBox="1"/>
          <p:nvPr>
            <p:ph idx="5"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57"/>
          <p:cNvSpPr txBox="1"/>
          <p:nvPr>
            <p:ph idx="6"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8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58"/>
          <p:cNvSpPr txBox="1"/>
          <p:nvPr>
            <p:ph idx="1"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59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7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7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0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60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60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2"/>
          <p:cNvSpPr txBox="1"/>
          <p:nvPr>
            <p:ph idx="1"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63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63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63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4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64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64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64"/>
          <p:cNvSpPr txBox="1"/>
          <p:nvPr>
            <p:ph idx="3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65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65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65"/>
          <p:cNvSpPr txBox="1"/>
          <p:nvPr>
            <p:ph idx="3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6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66"/>
          <p:cNvSpPr txBox="1"/>
          <p:nvPr>
            <p:ph idx="1"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66"/>
          <p:cNvSpPr txBox="1"/>
          <p:nvPr>
            <p:ph idx="2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67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67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67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67"/>
          <p:cNvSpPr txBox="1"/>
          <p:nvPr>
            <p:ph idx="4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8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68"/>
          <p:cNvSpPr txBox="1"/>
          <p:nvPr>
            <p:ph idx="1"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68"/>
          <p:cNvSpPr txBox="1"/>
          <p:nvPr>
            <p:ph idx="2"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68"/>
          <p:cNvSpPr txBox="1"/>
          <p:nvPr>
            <p:ph idx="3"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68"/>
          <p:cNvSpPr txBox="1"/>
          <p:nvPr>
            <p:ph idx="4"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68"/>
          <p:cNvSpPr txBox="1"/>
          <p:nvPr>
            <p:ph idx="5"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68"/>
          <p:cNvSpPr txBox="1"/>
          <p:nvPr>
            <p:ph idx="6"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8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6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69"/>
          <p:cNvSpPr txBox="1"/>
          <p:nvPr>
            <p:ph idx="1"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70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70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71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71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2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73"/>
          <p:cNvSpPr txBox="1"/>
          <p:nvPr>
            <p:ph idx="1"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74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74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74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74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7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75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75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75"/>
          <p:cNvSpPr txBox="1"/>
          <p:nvPr>
            <p:ph idx="3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76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76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76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76"/>
          <p:cNvSpPr txBox="1"/>
          <p:nvPr>
            <p:ph idx="3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7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77"/>
          <p:cNvSpPr txBox="1"/>
          <p:nvPr>
            <p:ph idx="1"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77"/>
          <p:cNvSpPr txBox="1"/>
          <p:nvPr>
            <p:ph idx="2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8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78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78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78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78"/>
          <p:cNvSpPr txBox="1"/>
          <p:nvPr>
            <p:ph idx="4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9"/>
          <p:cNvSpPr txBox="1"/>
          <p:nvPr>
            <p:ph idx="1"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7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79"/>
          <p:cNvSpPr txBox="1"/>
          <p:nvPr>
            <p:ph idx="1"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79"/>
          <p:cNvSpPr txBox="1"/>
          <p:nvPr>
            <p:ph idx="2"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79"/>
          <p:cNvSpPr txBox="1"/>
          <p:nvPr>
            <p:ph idx="3"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79"/>
          <p:cNvSpPr txBox="1"/>
          <p:nvPr>
            <p:ph idx="4"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79"/>
          <p:cNvSpPr txBox="1"/>
          <p:nvPr>
            <p:ph idx="5"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79"/>
          <p:cNvSpPr txBox="1"/>
          <p:nvPr>
            <p:ph idx="6"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80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80"/>
          <p:cNvSpPr txBox="1"/>
          <p:nvPr>
            <p:ph idx="1"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8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81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2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82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82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8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84"/>
          <p:cNvSpPr txBox="1"/>
          <p:nvPr>
            <p:ph idx="1"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8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85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85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85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86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86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86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86"/>
          <p:cNvSpPr txBox="1"/>
          <p:nvPr>
            <p:ph idx="3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8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87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87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87"/>
          <p:cNvSpPr txBox="1"/>
          <p:nvPr>
            <p:ph idx="3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0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0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0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0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88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88"/>
          <p:cNvSpPr txBox="1"/>
          <p:nvPr>
            <p:ph idx="1"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88"/>
          <p:cNvSpPr txBox="1"/>
          <p:nvPr>
            <p:ph idx="2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8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89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89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89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89"/>
          <p:cNvSpPr txBox="1"/>
          <p:nvPr>
            <p:ph idx="4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90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90"/>
          <p:cNvSpPr txBox="1"/>
          <p:nvPr>
            <p:ph idx="1"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90"/>
          <p:cNvSpPr txBox="1"/>
          <p:nvPr>
            <p:ph idx="2"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90"/>
          <p:cNvSpPr txBox="1"/>
          <p:nvPr>
            <p:ph idx="3"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90"/>
          <p:cNvSpPr txBox="1"/>
          <p:nvPr>
            <p:ph idx="4"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90"/>
          <p:cNvSpPr txBox="1"/>
          <p:nvPr>
            <p:ph idx="5"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90"/>
          <p:cNvSpPr txBox="1"/>
          <p:nvPr>
            <p:ph idx="6"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9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91"/>
          <p:cNvSpPr txBox="1"/>
          <p:nvPr>
            <p:ph idx="1"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92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92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9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93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93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94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95"/>
          <p:cNvSpPr txBox="1"/>
          <p:nvPr>
            <p:ph idx="1"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96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96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96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96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1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1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1"/>
          <p:cNvSpPr txBox="1"/>
          <p:nvPr>
            <p:ph idx="3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9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97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97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97"/>
          <p:cNvSpPr txBox="1"/>
          <p:nvPr>
            <p:ph idx="3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98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98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98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98"/>
          <p:cNvSpPr txBox="1"/>
          <p:nvPr>
            <p:ph idx="3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9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99"/>
          <p:cNvSpPr txBox="1"/>
          <p:nvPr>
            <p:ph idx="1"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99"/>
          <p:cNvSpPr txBox="1"/>
          <p:nvPr>
            <p:ph idx="2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00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100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100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100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100"/>
          <p:cNvSpPr txBox="1"/>
          <p:nvPr>
            <p:ph idx="4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0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101"/>
          <p:cNvSpPr txBox="1"/>
          <p:nvPr>
            <p:ph idx="1"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101"/>
          <p:cNvSpPr txBox="1"/>
          <p:nvPr>
            <p:ph idx="2"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101"/>
          <p:cNvSpPr txBox="1"/>
          <p:nvPr>
            <p:ph idx="3"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101"/>
          <p:cNvSpPr txBox="1"/>
          <p:nvPr>
            <p:ph idx="4"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101"/>
          <p:cNvSpPr txBox="1"/>
          <p:nvPr>
            <p:ph idx="5"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101"/>
          <p:cNvSpPr txBox="1"/>
          <p:nvPr>
            <p:ph idx="6"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02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102"/>
          <p:cNvSpPr txBox="1"/>
          <p:nvPr>
            <p:ph idx="1"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103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04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104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" name="Google Shape;403;p104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0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2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2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2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2"/>
          <p:cNvSpPr txBox="1"/>
          <p:nvPr>
            <p:ph idx="3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06"/>
          <p:cNvSpPr txBox="1"/>
          <p:nvPr>
            <p:ph idx="1"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0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107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107"/>
          <p:cNvSpPr txBox="1"/>
          <p:nvPr>
            <p:ph idx="2" type="body"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2" name="Google Shape;412;p107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08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108"/>
          <p:cNvSpPr txBox="1"/>
          <p:nvPr>
            <p:ph idx="1" type="body"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108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p108"/>
          <p:cNvSpPr txBox="1"/>
          <p:nvPr>
            <p:ph idx="3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0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0" name="Google Shape;420;p109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109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109"/>
          <p:cNvSpPr txBox="1"/>
          <p:nvPr>
            <p:ph idx="3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10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110"/>
          <p:cNvSpPr txBox="1"/>
          <p:nvPr>
            <p:ph idx="1" type="body"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110"/>
          <p:cNvSpPr txBox="1"/>
          <p:nvPr>
            <p:ph idx="2" type="body"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1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111"/>
          <p:cNvSpPr txBox="1"/>
          <p:nvPr>
            <p:ph idx="1" type="body"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111"/>
          <p:cNvSpPr txBox="1"/>
          <p:nvPr>
            <p:ph idx="2" type="body"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111"/>
          <p:cNvSpPr txBox="1"/>
          <p:nvPr>
            <p:ph idx="3" type="body"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111"/>
          <p:cNvSpPr txBox="1"/>
          <p:nvPr>
            <p:ph idx="4" type="body"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12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5" name="Google Shape;435;p112"/>
          <p:cNvSpPr txBox="1"/>
          <p:nvPr>
            <p:ph idx="1" type="body"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6" name="Google Shape;436;p112"/>
          <p:cNvSpPr txBox="1"/>
          <p:nvPr>
            <p:ph idx="2" type="body"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" name="Google Shape;437;p112"/>
          <p:cNvSpPr txBox="1"/>
          <p:nvPr>
            <p:ph idx="3" type="body"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8" name="Google Shape;438;p112"/>
          <p:cNvSpPr txBox="1"/>
          <p:nvPr>
            <p:ph idx="4" type="body"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9" name="Google Shape;439;p112"/>
          <p:cNvSpPr txBox="1"/>
          <p:nvPr>
            <p:ph idx="5" type="body"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0" name="Google Shape;440;p112"/>
          <p:cNvSpPr txBox="1"/>
          <p:nvPr>
            <p:ph idx="6" type="body"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9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theme" Target="../theme/theme8.xml"/><Relationship Id="rId1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5" Type="http://schemas.openxmlformats.org/officeDocument/2006/relationships/theme" Target="../theme/theme6.xml"/><Relationship Id="rId1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58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/Relationships>
</file>

<file path=ppt/slideMasters/_rels/slideMaster6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0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15" Type="http://schemas.openxmlformats.org/officeDocument/2006/relationships/theme" Target="../theme/theme5.xml"/><Relationship Id="rId14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/Relationships>
</file>

<file path=ppt/slideMasters/_rels/slideMaster7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2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5" Type="http://schemas.openxmlformats.org/officeDocument/2006/relationships/theme" Target="../theme/theme7.xml"/><Relationship Id="rId14" Type="http://schemas.openxmlformats.org/officeDocument/2006/relationships/slideLayout" Target="../slideLayouts/slideLayout8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/Relationships>
</file>

<file path=ppt/slideMasters/_rels/slideMaster8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4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9" Type="http://schemas.openxmlformats.org/officeDocument/2006/relationships/slideLayout" Target="../slideLayouts/slideLayout91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9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9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2" name="Google Shape;12;p9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" name="Google Shape;14;p9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6" name="Google Shape;66;p11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3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20" name="Google Shape;120;p13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2" name="Google Shape;122;p13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5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4" name="Google Shape;174;p15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5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6" name="Google Shape;176;p15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7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7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28" name="Google Shape;228;p17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7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0" name="Google Shape;230;p17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9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82" name="Google Shape;282;p19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9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84" name="Google Shape;284;p19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6" name="Google Shape;336;p21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1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38" name="Google Shape;338;p21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23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90" name="Google Shape;390;p23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23"/>
          <p:cNvSpPr txBox="1"/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92" name="Google Shape;392;p23"/>
          <p:cNvSpPr txBox="1"/>
          <p:nvPr>
            <p:ph idx="1"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3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46" name="Google Shape;44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9760" y="1828800"/>
            <a:ext cx="4106880" cy="457164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1"/>
          <p:cNvSpPr/>
          <p:nvPr/>
        </p:nvSpPr>
        <p:spPr>
          <a:xfrm>
            <a:off x="6280200" y="2720160"/>
            <a:ext cx="5670360" cy="708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Stupid Cupid:</a:t>
            </a:r>
            <a:endParaRPr b="0" i="0" sz="44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1"/>
          <p:cNvSpPr/>
          <p:nvPr/>
        </p:nvSpPr>
        <p:spPr>
          <a:xfrm>
            <a:off x="6280200" y="3768840"/>
            <a:ext cx="7556040" cy="108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Prepare-se para uma jornada épica! Você irá controlar Cupido, o deus do amor, que está diante de um dilema: seguir o caminho celestial ou sucumbir à tentação infernal.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1"/>
          <p:cNvSpPr/>
          <p:nvPr/>
        </p:nvSpPr>
        <p:spPr>
          <a:xfrm>
            <a:off x="6280200" y="5129640"/>
            <a:ext cx="362520" cy="362520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0" name="Google Shape;45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7760" y="5137200"/>
            <a:ext cx="347400" cy="3474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"/>
          <p:cNvSpPr/>
          <p:nvPr/>
        </p:nvSpPr>
        <p:spPr>
          <a:xfrm>
            <a:off x="6756480" y="5112720"/>
            <a:ext cx="849960" cy="396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by Sam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1"/>
          <p:cNvSpPr/>
          <p:nvPr/>
        </p:nvSpPr>
        <p:spPr>
          <a:xfrm>
            <a:off x="12600360" y="7689240"/>
            <a:ext cx="2030040" cy="540000"/>
          </a:xfrm>
          <a:prstGeom prst="rect">
            <a:avLst/>
          </a:prstGeom>
          <a:solidFill>
            <a:srgbClr val="FFF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58" name="Google Shape;45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2"/>
          <p:cNvSpPr/>
          <p:nvPr/>
        </p:nvSpPr>
        <p:spPr>
          <a:xfrm>
            <a:off x="692280" y="801360"/>
            <a:ext cx="7759440" cy="25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3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Conhecendo o protagonista: um cupido em dilema</a:t>
            </a:r>
            <a:endParaRPr b="0" i="0" sz="53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2"/>
          <p:cNvSpPr/>
          <p:nvPr/>
        </p:nvSpPr>
        <p:spPr>
          <a:xfrm>
            <a:off x="692280" y="3656160"/>
            <a:ext cx="3780720" cy="2103120"/>
          </a:xfrm>
          <a:prstGeom prst="roundRect">
            <a:avLst>
              <a:gd fmla="val 435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7309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2"/>
          <p:cNvSpPr/>
          <p:nvPr/>
        </p:nvSpPr>
        <p:spPr>
          <a:xfrm>
            <a:off x="897480" y="3861360"/>
            <a:ext cx="2471760" cy="308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Amor</a:t>
            </a:r>
            <a:endParaRPr b="0" i="0" sz="19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"/>
          <p:cNvSpPr/>
          <p:nvPr/>
        </p:nvSpPr>
        <p:spPr>
          <a:xfrm>
            <a:off x="897480" y="4289040"/>
            <a:ext cx="3370320" cy="126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Áureo é um ser celestial, mas em meio a suas tarefas, ele começa recebe uma visita de uma entidade que oferece a ele três caminhos.</a:t>
            </a:r>
            <a:endParaRPr b="0" i="0" sz="15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"/>
          <p:cNvSpPr/>
          <p:nvPr/>
        </p:nvSpPr>
        <p:spPr>
          <a:xfrm>
            <a:off x="4671000" y="3656160"/>
            <a:ext cx="3780720" cy="2103120"/>
          </a:xfrm>
          <a:prstGeom prst="roundRect">
            <a:avLst>
              <a:gd fmla="val 435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7309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2"/>
          <p:cNvSpPr/>
          <p:nvPr/>
        </p:nvSpPr>
        <p:spPr>
          <a:xfrm>
            <a:off x="4876200" y="3861360"/>
            <a:ext cx="2471760" cy="308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Dúvida</a:t>
            </a:r>
            <a:endParaRPr b="0" i="0" sz="19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"/>
          <p:cNvSpPr/>
          <p:nvPr/>
        </p:nvSpPr>
        <p:spPr>
          <a:xfrm>
            <a:off x="4876200" y="4289040"/>
            <a:ext cx="3370320" cy="126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As escolhas que ele precisa fazer para cumprir seus deveres o colocam em um estado de conflito interior, testando sua moralidade.</a:t>
            </a:r>
            <a:endParaRPr b="0" i="0" sz="15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"/>
          <p:cNvSpPr/>
          <p:nvPr/>
        </p:nvSpPr>
        <p:spPr>
          <a:xfrm>
            <a:off x="692280" y="5957280"/>
            <a:ext cx="7759440" cy="1470240"/>
          </a:xfrm>
          <a:prstGeom prst="roundRect">
            <a:avLst>
              <a:gd fmla="val 622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7309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"/>
          <p:cNvSpPr/>
          <p:nvPr/>
        </p:nvSpPr>
        <p:spPr>
          <a:xfrm>
            <a:off x="897480" y="6162480"/>
            <a:ext cx="2471760" cy="308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Coração</a:t>
            </a:r>
            <a:endParaRPr b="0" i="0" sz="19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"/>
          <p:cNvSpPr/>
          <p:nvPr/>
        </p:nvSpPr>
        <p:spPr>
          <a:xfrm>
            <a:off x="897480" y="6590160"/>
            <a:ext cx="7349040" cy="632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Suas decisões influenciam o destino de todos, afetando a balança entre o bem e o mal e a própria essência do amor.</a:t>
            </a:r>
            <a:endParaRPr b="0" i="0" sz="15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2"/>
          <p:cNvSpPr/>
          <p:nvPr/>
        </p:nvSpPr>
        <p:spPr>
          <a:xfrm>
            <a:off x="12600360" y="7689240"/>
            <a:ext cx="2030040" cy="540000"/>
          </a:xfrm>
          <a:prstGeom prst="rect">
            <a:avLst/>
          </a:prstGeom>
          <a:solidFill>
            <a:srgbClr val="FFF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"/>
          <p:cNvSpPr/>
          <p:nvPr/>
        </p:nvSpPr>
        <p:spPr>
          <a:xfrm>
            <a:off x="793800" y="2539800"/>
            <a:ext cx="10020240" cy="708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Propostas celestiais e diabólicas</a:t>
            </a:r>
            <a:endParaRPr b="0" i="0" sz="44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3"/>
          <p:cNvSpPr/>
          <p:nvPr/>
        </p:nvSpPr>
        <p:spPr>
          <a:xfrm>
            <a:off x="793800" y="381564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Caminho Celestial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3"/>
          <p:cNvSpPr/>
          <p:nvPr/>
        </p:nvSpPr>
        <p:spPr>
          <a:xfrm>
            <a:off x="793800" y="4396680"/>
            <a:ext cx="6244200" cy="108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A proposta celestial oferece uma chance de seguir o caminho da virtude, guiando casais para o amor verdadeiro.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3"/>
          <p:cNvSpPr/>
          <p:nvPr/>
        </p:nvSpPr>
        <p:spPr>
          <a:xfrm>
            <a:off x="7599600" y="381564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Caminho Infernal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3"/>
          <p:cNvSpPr/>
          <p:nvPr/>
        </p:nvSpPr>
        <p:spPr>
          <a:xfrm>
            <a:off x="7599600" y="4396680"/>
            <a:ext cx="6244200" cy="108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A proposta infernal promete poder e prazeres terrenas, mas exige que Cupido se corrompa e ignore a justiça divina.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3"/>
          <p:cNvSpPr/>
          <p:nvPr/>
        </p:nvSpPr>
        <p:spPr>
          <a:xfrm>
            <a:off x="12600360" y="7689240"/>
            <a:ext cx="2030040" cy="540000"/>
          </a:xfrm>
          <a:prstGeom prst="rect">
            <a:avLst/>
          </a:prstGeom>
          <a:solidFill>
            <a:srgbClr val="FFF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6" name="Google Shape;48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4"/>
          <p:cNvSpPr/>
          <p:nvPr/>
        </p:nvSpPr>
        <p:spPr>
          <a:xfrm>
            <a:off x="6226200" y="750600"/>
            <a:ext cx="7664040" cy="1320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1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Escolhas que moldam a moralidade</a:t>
            </a:r>
            <a:endParaRPr b="0" i="0" sz="41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4"/>
          <p:cNvSpPr/>
          <p:nvPr/>
        </p:nvSpPr>
        <p:spPr>
          <a:xfrm>
            <a:off x="6531480" y="2388600"/>
            <a:ext cx="22680" cy="5090040"/>
          </a:xfrm>
          <a:prstGeom prst="roundRect">
            <a:avLst>
              <a:gd fmla="val 40000" name="adj"/>
            </a:avLst>
          </a:prstGeom>
          <a:solidFill>
            <a:srgbClr val="000000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"/>
          <p:cNvSpPr/>
          <p:nvPr/>
        </p:nvSpPr>
        <p:spPr>
          <a:xfrm>
            <a:off x="6757920" y="2852640"/>
            <a:ext cx="739440" cy="22680"/>
          </a:xfrm>
          <a:prstGeom prst="roundRect">
            <a:avLst>
              <a:gd fmla="val 40000" name="adj"/>
            </a:avLst>
          </a:prstGeom>
          <a:solidFill>
            <a:srgbClr val="1516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"/>
          <p:cNvSpPr/>
          <p:nvPr/>
        </p:nvSpPr>
        <p:spPr>
          <a:xfrm>
            <a:off x="6305400" y="2626200"/>
            <a:ext cx="475200" cy="475200"/>
          </a:xfrm>
          <a:prstGeom prst="roundRect">
            <a:avLst>
              <a:gd fmla="val 1923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8837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"/>
          <p:cNvSpPr/>
          <p:nvPr/>
        </p:nvSpPr>
        <p:spPr>
          <a:xfrm>
            <a:off x="6476760" y="2705400"/>
            <a:ext cx="13212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995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</a:t>
            </a:r>
            <a:endParaRPr b="0" i="0" sz="24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4"/>
          <p:cNvSpPr/>
          <p:nvPr/>
        </p:nvSpPr>
        <p:spPr>
          <a:xfrm>
            <a:off x="7705440" y="2599920"/>
            <a:ext cx="2641680" cy="3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7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Dilema</a:t>
            </a:r>
            <a:endParaRPr b="0" i="0" sz="20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4"/>
          <p:cNvSpPr/>
          <p:nvPr/>
        </p:nvSpPr>
        <p:spPr>
          <a:xfrm>
            <a:off x="7705440" y="3056760"/>
            <a:ext cx="6184800" cy="676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A cada desafio, Cupido precisa escolher entre as propostas celestiais e infernais, cada uma com suas consequências.</a:t>
            </a:r>
            <a:endParaRPr b="0" i="0" sz="16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4"/>
          <p:cNvSpPr/>
          <p:nvPr/>
        </p:nvSpPr>
        <p:spPr>
          <a:xfrm>
            <a:off x="6757920" y="4619880"/>
            <a:ext cx="739440" cy="22680"/>
          </a:xfrm>
          <a:prstGeom prst="roundRect">
            <a:avLst>
              <a:gd fmla="val 40000" name="adj"/>
            </a:avLst>
          </a:prstGeom>
          <a:solidFill>
            <a:srgbClr val="1516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"/>
          <p:cNvSpPr/>
          <p:nvPr/>
        </p:nvSpPr>
        <p:spPr>
          <a:xfrm>
            <a:off x="6305400" y="4393440"/>
            <a:ext cx="475200" cy="475200"/>
          </a:xfrm>
          <a:prstGeom prst="roundRect">
            <a:avLst>
              <a:gd fmla="val 1923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8837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"/>
          <p:cNvSpPr/>
          <p:nvPr/>
        </p:nvSpPr>
        <p:spPr>
          <a:xfrm>
            <a:off x="6446520" y="4472640"/>
            <a:ext cx="19224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995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</a:t>
            </a:r>
            <a:endParaRPr b="0" i="0" sz="24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4"/>
          <p:cNvSpPr/>
          <p:nvPr/>
        </p:nvSpPr>
        <p:spPr>
          <a:xfrm>
            <a:off x="7705440" y="4367160"/>
            <a:ext cx="2641680" cy="3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7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Conflito</a:t>
            </a:r>
            <a:endParaRPr b="0" i="0" sz="20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4"/>
          <p:cNvSpPr/>
          <p:nvPr/>
        </p:nvSpPr>
        <p:spPr>
          <a:xfrm>
            <a:off x="7705440" y="4824000"/>
            <a:ext cx="6184800" cy="676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Suas escolhas moldam sua moralidade, definindo o destino dele e dos casais que ele une.</a:t>
            </a:r>
            <a:endParaRPr b="0" i="0" sz="16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4"/>
          <p:cNvSpPr/>
          <p:nvPr/>
        </p:nvSpPr>
        <p:spPr>
          <a:xfrm>
            <a:off x="6757920" y="6387120"/>
            <a:ext cx="739440" cy="22680"/>
          </a:xfrm>
          <a:prstGeom prst="roundRect">
            <a:avLst>
              <a:gd fmla="val 40000" name="adj"/>
            </a:avLst>
          </a:prstGeom>
          <a:solidFill>
            <a:srgbClr val="1516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4"/>
          <p:cNvSpPr/>
          <p:nvPr/>
        </p:nvSpPr>
        <p:spPr>
          <a:xfrm>
            <a:off x="6305400" y="6160680"/>
            <a:ext cx="475200" cy="475200"/>
          </a:xfrm>
          <a:prstGeom prst="roundRect">
            <a:avLst>
              <a:gd fmla="val 1923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8837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"/>
          <p:cNvSpPr/>
          <p:nvPr/>
        </p:nvSpPr>
        <p:spPr>
          <a:xfrm>
            <a:off x="6445800" y="6239880"/>
            <a:ext cx="194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995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b="0" i="0" sz="24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4"/>
          <p:cNvSpPr/>
          <p:nvPr/>
        </p:nvSpPr>
        <p:spPr>
          <a:xfrm>
            <a:off x="7705440" y="6134400"/>
            <a:ext cx="2641680" cy="3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78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Evolução</a:t>
            </a:r>
            <a:endParaRPr b="0" i="0" sz="20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4"/>
          <p:cNvSpPr/>
          <p:nvPr/>
        </p:nvSpPr>
        <p:spPr>
          <a:xfrm>
            <a:off x="7705440" y="6591240"/>
            <a:ext cx="6184800" cy="676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As decisões de Cupido revelam sua verdadeira natureza, moldando-o como um ser divino em evolução.</a:t>
            </a:r>
            <a:endParaRPr b="0" i="0" sz="16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4"/>
          <p:cNvSpPr/>
          <p:nvPr/>
        </p:nvSpPr>
        <p:spPr>
          <a:xfrm>
            <a:off x="12600360" y="7689240"/>
            <a:ext cx="2030040" cy="540000"/>
          </a:xfrm>
          <a:prstGeom prst="rect">
            <a:avLst/>
          </a:prstGeom>
          <a:solidFill>
            <a:srgbClr val="FFF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10" name="Google Shape;51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5"/>
          <p:cNvSpPr/>
          <p:nvPr/>
        </p:nvSpPr>
        <p:spPr>
          <a:xfrm>
            <a:off x="6280200" y="759240"/>
            <a:ext cx="7311960" cy="708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Inspirações para o jogo:</a:t>
            </a:r>
            <a:endParaRPr b="0" i="0" sz="44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12" name="Google Shape;51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200" y="1808280"/>
            <a:ext cx="1133640" cy="203256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5"/>
          <p:cNvSpPr/>
          <p:nvPr/>
        </p:nvSpPr>
        <p:spPr>
          <a:xfrm>
            <a:off x="7754400" y="2035080"/>
            <a:ext cx="290268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Jogos em disquete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5"/>
          <p:cNvSpPr/>
          <p:nvPr/>
        </p:nvSpPr>
        <p:spPr>
          <a:xfrm>
            <a:off x="7754400" y="2525400"/>
            <a:ext cx="6081840" cy="108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O game foi inspirado pelos grandes jogos da época dos disquetes que eram baseados em texto,como "the oregon trail"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15" name="Google Shape;515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200" y="3841200"/>
            <a:ext cx="1133640" cy="181404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5"/>
          <p:cNvSpPr/>
          <p:nvPr/>
        </p:nvSpPr>
        <p:spPr>
          <a:xfrm>
            <a:off x="7754400" y="4068000"/>
            <a:ext cx="379224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Colossal cave Adventure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5"/>
          <p:cNvSpPr/>
          <p:nvPr/>
        </p:nvSpPr>
        <p:spPr>
          <a:xfrm>
            <a:off x="7754400" y="4558320"/>
            <a:ext cx="608184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inspirou o modo de narrativa de Stupid Cupid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18" name="Google Shape;518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200" y="5655600"/>
            <a:ext cx="1133640" cy="1814040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5"/>
          <p:cNvSpPr/>
          <p:nvPr/>
        </p:nvSpPr>
        <p:spPr>
          <a:xfrm>
            <a:off x="7754400" y="5882400"/>
            <a:ext cx="518796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 guia do mochileiro das galáxias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5"/>
          <p:cNvSpPr/>
          <p:nvPr/>
        </p:nvSpPr>
        <p:spPr>
          <a:xfrm>
            <a:off x="7754400" y="6372720"/>
            <a:ext cx="608184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Primeiro jogo em texto que eu joguei e me deu a ideia de fazer o jogo baseado em texto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5"/>
          <p:cNvSpPr/>
          <p:nvPr/>
        </p:nvSpPr>
        <p:spPr>
          <a:xfrm>
            <a:off x="12600360" y="7689240"/>
            <a:ext cx="2030040" cy="540000"/>
          </a:xfrm>
          <a:prstGeom prst="rect">
            <a:avLst/>
          </a:prstGeom>
          <a:solidFill>
            <a:srgbClr val="FFF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7" name="Google Shape;52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6"/>
          <p:cNvSpPr/>
          <p:nvPr/>
        </p:nvSpPr>
        <p:spPr>
          <a:xfrm>
            <a:off x="6280200" y="1110960"/>
            <a:ext cx="7556040" cy="1417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Narrativa imersiva e dinâmica</a:t>
            </a:r>
            <a:endParaRPr b="0" i="0" sz="44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6"/>
          <p:cNvSpPr/>
          <p:nvPr/>
        </p:nvSpPr>
        <p:spPr>
          <a:xfrm>
            <a:off x="6280200" y="3124080"/>
            <a:ext cx="510120" cy="510120"/>
          </a:xfrm>
          <a:prstGeom prst="roundRect">
            <a:avLst>
              <a:gd fmla="val 1792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855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"/>
          <p:cNvSpPr/>
          <p:nvPr/>
        </p:nvSpPr>
        <p:spPr>
          <a:xfrm>
            <a:off x="6464160" y="3209040"/>
            <a:ext cx="141840" cy="339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</a:t>
            </a:r>
            <a:endParaRPr b="0" i="0" sz="26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6"/>
          <p:cNvSpPr/>
          <p:nvPr/>
        </p:nvSpPr>
        <p:spPr>
          <a:xfrm>
            <a:off x="7017480" y="312408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História Intrigante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6"/>
          <p:cNvSpPr/>
          <p:nvPr/>
        </p:nvSpPr>
        <p:spPr>
          <a:xfrm>
            <a:off x="7017480" y="3614400"/>
            <a:ext cx="2927520" cy="145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A história te prende desde o início, com um enredo envolvente e personagens cativantes.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6"/>
          <p:cNvSpPr/>
          <p:nvPr/>
        </p:nvSpPr>
        <p:spPr>
          <a:xfrm>
            <a:off x="10171800" y="3124080"/>
            <a:ext cx="510120" cy="510120"/>
          </a:xfrm>
          <a:prstGeom prst="roundRect">
            <a:avLst>
              <a:gd fmla="val 1792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855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6"/>
          <p:cNvSpPr/>
          <p:nvPr/>
        </p:nvSpPr>
        <p:spPr>
          <a:xfrm>
            <a:off x="10323720" y="3209040"/>
            <a:ext cx="206640" cy="339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</a:t>
            </a:r>
            <a:endParaRPr b="0" i="0" sz="26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6"/>
          <p:cNvSpPr/>
          <p:nvPr/>
        </p:nvSpPr>
        <p:spPr>
          <a:xfrm>
            <a:off x="10909080" y="3124080"/>
            <a:ext cx="2927520" cy="708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Escolhas Consequenciais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6"/>
          <p:cNvSpPr/>
          <p:nvPr/>
        </p:nvSpPr>
        <p:spPr>
          <a:xfrm>
            <a:off x="10909080" y="3968640"/>
            <a:ext cx="2927520" cy="145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Cada decisão que você toma molda a história e afeta o destino de Áureo e dos casais que ele une.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6"/>
          <p:cNvSpPr/>
          <p:nvPr/>
        </p:nvSpPr>
        <p:spPr>
          <a:xfrm>
            <a:off x="6280200" y="5902200"/>
            <a:ext cx="510120" cy="510120"/>
          </a:xfrm>
          <a:prstGeom prst="roundRect">
            <a:avLst>
              <a:gd fmla="val 1792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855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6"/>
          <p:cNvSpPr/>
          <p:nvPr/>
        </p:nvSpPr>
        <p:spPr>
          <a:xfrm>
            <a:off x="6430680" y="5987160"/>
            <a:ext cx="208440" cy="339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b="0" i="0" sz="26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6"/>
          <p:cNvSpPr/>
          <p:nvPr/>
        </p:nvSpPr>
        <p:spPr>
          <a:xfrm>
            <a:off x="7017480" y="5902200"/>
            <a:ext cx="2835000" cy="35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Exploração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6"/>
          <p:cNvSpPr/>
          <p:nvPr/>
        </p:nvSpPr>
        <p:spPr>
          <a:xfrm>
            <a:off x="7017480" y="6392880"/>
            <a:ext cx="681912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Uma jornada única e envolvente, com cenários diversos que refletem a dualidade celestial e infernal.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6"/>
          <p:cNvSpPr/>
          <p:nvPr/>
        </p:nvSpPr>
        <p:spPr>
          <a:xfrm>
            <a:off x="12600360" y="7689240"/>
            <a:ext cx="2030040" cy="540000"/>
          </a:xfrm>
          <a:prstGeom prst="rect">
            <a:avLst/>
          </a:prstGeom>
          <a:solidFill>
            <a:srgbClr val="FFF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47" name="Google Shape;54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7"/>
          <p:cNvSpPr/>
          <p:nvPr/>
        </p:nvSpPr>
        <p:spPr>
          <a:xfrm>
            <a:off x="6280200" y="801000"/>
            <a:ext cx="7556040" cy="1417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Múltiplos finais baseados nas escolhas</a:t>
            </a:r>
            <a:endParaRPr b="0" i="0" sz="44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7"/>
          <p:cNvSpPr/>
          <p:nvPr/>
        </p:nvSpPr>
        <p:spPr>
          <a:xfrm>
            <a:off x="6280200" y="2558880"/>
            <a:ext cx="7556040" cy="4869000"/>
          </a:xfrm>
          <a:prstGeom prst="roundRect">
            <a:avLst>
              <a:gd fmla="val 188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7"/>
          <p:cNvSpPr/>
          <p:nvPr/>
        </p:nvSpPr>
        <p:spPr>
          <a:xfrm>
            <a:off x="6287760" y="2566440"/>
            <a:ext cx="7540920" cy="1375920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7"/>
          <p:cNvSpPr/>
          <p:nvPr/>
        </p:nvSpPr>
        <p:spPr>
          <a:xfrm>
            <a:off x="6514560" y="2710080"/>
            <a:ext cx="331272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Final Celestial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7"/>
          <p:cNvSpPr/>
          <p:nvPr/>
        </p:nvSpPr>
        <p:spPr>
          <a:xfrm>
            <a:off x="10289160" y="2710080"/>
            <a:ext cx="3312720" cy="108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Cupido abraça a virtude, guiando o mundo para o amor verdadeiro e a felicidade.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7"/>
          <p:cNvSpPr/>
          <p:nvPr/>
        </p:nvSpPr>
        <p:spPr>
          <a:xfrm>
            <a:off x="6287760" y="3942720"/>
            <a:ext cx="7540920" cy="173880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7"/>
          <p:cNvSpPr/>
          <p:nvPr/>
        </p:nvSpPr>
        <p:spPr>
          <a:xfrm>
            <a:off x="6514560" y="4086360"/>
            <a:ext cx="331272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Final Infernal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7"/>
          <p:cNvSpPr/>
          <p:nvPr/>
        </p:nvSpPr>
        <p:spPr>
          <a:xfrm>
            <a:off x="10289160" y="4086360"/>
            <a:ext cx="3312720" cy="145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Cupido se corrompe, mergulhando no caos e na escuridão, com consequências devastadoras para o mundo.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7"/>
          <p:cNvSpPr/>
          <p:nvPr/>
        </p:nvSpPr>
        <p:spPr>
          <a:xfrm>
            <a:off x="6287760" y="5681520"/>
            <a:ext cx="7540920" cy="1738800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7"/>
          <p:cNvSpPr/>
          <p:nvPr/>
        </p:nvSpPr>
        <p:spPr>
          <a:xfrm>
            <a:off x="6514560" y="5825520"/>
            <a:ext cx="3312720" cy="362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Final Ambíguo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7"/>
          <p:cNvSpPr/>
          <p:nvPr/>
        </p:nvSpPr>
        <p:spPr>
          <a:xfrm>
            <a:off x="10289160" y="5825520"/>
            <a:ext cx="3312720" cy="145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Cupido encontra um equilíbrio entre o bem e o mal, com um final que abre portas para novas aventuras.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7"/>
          <p:cNvSpPr/>
          <p:nvPr/>
        </p:nvSpPr>
        <p:spPr>
          <a:xfrm>
            <a:off x="12600360" y="7689240"/>
            <a:ext cx="2030040" cy="540000"/>
          </a:xfrm>
          <a:prstGeom prst="rect">
            <a:avLst/>
          </a:prstGeom>
          <a:solidFill>
            <a:srgbClr val="FFF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5" name="Google Shape;56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8"/>
          <p:cNvSpPr/>
          <p:nvPr/>
        </p:nvSpPr>
        <p:spPr>
          <a:xfrm>
            <a:off x="628560" y="494280"/>
            <a:ext cx="7886880" cy="1121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Por que este jogo se destaca no mercado</a:t>
            </a:r>
            <a:endParaRPr b="0" i="0" sz="35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67" name="Google Shape;56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560" y="1885320"/>
            <a:ext cx="448560" cy="448560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8"/>
          <p:cNvSpPr/>
          <p:nvPr/>
        </p:nvSpPr>
        <p:spPr>
          <a:xfrm>
            <a:off x="628560" y="2513880"/>
            <a:ext cx="2243880" cy="280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Originalidade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8"/>
          <p:cNvSpPr/>
          <p:nvPr/>
        </p:nvSpPr>
        <p:spPr>
          <a:xfrm>
            <a:off x="628560" y="2901960"/>
            <a:ext cx="7886880" cy="573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Uma história única e emocionante que aborda a dualidade do amor, com escolhas desafiadoras e consequências profundas.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70" name="Google Shape;570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560" y="4015080"/>
            <a:ext cx="448560" cy="44856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8"/>
          <p:cNvSpPr/>
          <p:nvPr/>
        </p:nvSpPr>
        <p:spPr>
          <a:xfrm>
            <a:off x="628560" y="4643280"/>
            <a:ext cx="2681280" cy="280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Jogabilidade Imersiva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8"/>
          <p:cNvSpPr/>
          <p:nvPr/>
        </p:nvSpPr>
        <p:spPr>
          <a:xfrm>
            <a:off x="628560" y="5031720"/>
            <a:ext cx="7886880" cy="573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Uma experiência interativa que te coloca no lugar de Cupido, com decisões importantes que moldam a história.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73" name="Google Shape;573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560" y="6144480"/>
            <a:ext cx="448560" cy="44856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8"/>
          <p:cNvSpPr/>
          <p:nvPr/>
        </p:nvSpPr>
        <p:spPr>
          <a:xfrm>
            <a:off x="628542" y="6773050"/>
            <a:ext cx="60537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Reconhecimento da Crítica(meus ami</a:t>
            </a:r>
            <a:r>
              <a:rPr b="1" lang="en-US" sz="1750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gos)</a:t>
            </a:r>
            <a:endParaRPr b="0" i="0" sz="17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8"/>
          <p:cNvSpPr/>
          <p:nvPr/>
        </p:nvSpPr>
        <p:spPr>
          <a:xfrm>
            <a:off x="628560" y="7161120"/>
            <a:ext cx="7886880" cy="573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O jogo recebeu elogios por sua narrativa profunda, estilo visual e jogabilidade viciante.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2024-10-30T15:40:43Z</dcterms:created>
  <dc:creator>PptxGenJS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